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2024-25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Sheet1!$A$2:$A$7</c:f>
              <c:strCache>
                <c:ptCount val="6"/>
                <c:pt idx="0">
                  <c:v>Engineering</c:v>
                </c:pt>
                <c:pt idx="1">
                  <c:v>Business</c:v>
                </c:pt>
                <c:pt idx="2">
                  <c:v>Arts &amp; Sciences</c:v>
                </c:pt>
                <c:pt idx="3">
                  <c:v>Health</c:v>
                </c:pt>
                <c:pt idx="4">
                  <c:v>Education</c:v>
                </c:pt>
                <c:pt idx="5">
                  <c:v>Law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8200</c:v>
                </c:pt>
                <c:pt idx="1">
                  <c:v>7500</c:v>
                </c:pt>
                <c:pt idx="2">
                  <c:v>9800</c:v>
                </c:pt>
                <c:pt idx="3">
                  <c:v>6200</c:v>
                </c:pt>
                <c:pt idx="4">
                  <c:v>4500</c:v>
                </c:pt>
                <c:pt idx="5">
                  <c:v>2800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2025-26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Engineering</c:v>
                </c:pt>
                <c:pt idx="1">
                  <c:v>Business</c:v>
                </c:pt>
                <c:pt idx="2">
                  <c:v>Arts &amp; Sciences</c:v>
                </c:pt>
                <c:pt idx="3">
                  <c:v>Health</c:v>
                </c:pt>
                <c:pt idx="4">
                  <c:v>Education</c:v>
                </c:pt>
                <c:pt idx="5">
                  <c:v>Law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9000</c:v>
                </c:pt>
                <c:pt idx="1">
                  <c:v>8100</c:v>
                </c:pt>
                <c:pt idx="2">
                  <c:v>10200</c:v>
                </c:pt>
                <c:pt idx="3">
                  <c:v>6800</c:v>
                </c:pt>
                <c:pt idx="4">
                  <c:v>4800</c:v>
                </c:pt>
                <c:pt idx="5">
                  <c:v>3000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Enrollment (K)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Sheet1!$A$2:$A$6</c:f>
              <c:strCache>
                <c:ptCount val="5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38.5</c:v>
                </c:pt>
                <c:pt idx="1">
                  <c:v>40.2</c:v>
                </c:pt>
                <c:pt idx="2">
                  <c:v>41.8</c:v>
                </c:pt>
                <c:pt idx="3">
                  <c:v>43.5</c:v>
                </c:pt>
                <c:pt idx="4">
                  <c:v>45.2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Research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480</c:v>
                </c:pt>
                <c:pt idx="1">
                  <c:v>520</c:v>
                </c:pt>
                <c:pt idx="2">
                  <c:v>560</c:v>
                </c:pt>
                <c:pt idx="3">
                  <c:v>620</c:v>
                </c:pt>
                <c:pt idx="4">
                  <c:v>680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Endowment ($B)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3.2</c:v>
                </c:pt>
                <c:pt idx="1">
                  <c:v>3.4</c:v>
                </c:pt>
                <c:pt idx="2">
                  <c:v>3.6</c:v>
                </c:pt>
                <c:pt idx="3">
                  <c:v>3.9</c:v>
                </c:pt>
                <c:pt idx="4">
                  <c:v>4.2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B91C1C"/>
              </a:solidFill>
            </c:spPr>
          </c:dPt>
          <c:dPt>
            <c:idx val="1"/>
            <c:spPr>
              <a:solidFill>
                <a:srgbClr val="059669"/>
              </a:solidFill>
            </c:spPr>
          </c:dPt>
          <c:dPt>
            <c:idx val="2"/>
            <c:spPr>
              <a:solidFill>
                <a:srgbClr val="2563EB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512064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5120640" y="0"/>
            <a:ext cx="707136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5090640" y="0"/>
            <a:ext cx="60000" cy="6858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1829000"/>
            <a:ext cx="37490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574"/>
                </a:solidFill>
                <a:latin typeface="Inter"/>
              </a:rPr>
              <a:t>HORIZON 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06440" y="2229000"/>
            <a:ext cx="569976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881337"/>
                </a:solidFill>
                <a:latin typeface="Inter"/>
              </a:rPr>
              <a:t>Shaping Tomorrow's Leaders</a:t>
            </a:r>
          </a:p>
        </p:txBody>
      </p:sp>
      <p:sp>
        <p:nvSpPr>
          <p:cNvPr id="7" name="Rectangle 6"/>
          <p:cNvSpPr/>
          <p:nvPr/>
        </p:nvSpPr>
        <p:spPr>
          <a:xfrm>
            <a:off x="5806440" y="3629000"/>
            <a:ext cx="3000000" cy="8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06440" y="3929000"/>
            <a:ext cx="569976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Academic Excellence &amp; Institutional Strategy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5658000"/>
            <a:ext cx="3749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C3899B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45800" y="1571600"/>
            <a:ext cx="80000" cy="32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258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ENROLLMENT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58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45,200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58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+8%</a:t>
            </a:r>
          </a:p>
        </p:txBody>
      </p:sp>
      <p:sp>
        <p:nvSpPr>
          <p:cNvPr id="8" name="Rectangle 7"/>
          <p:cNvSpPr/>
          <p:nvPr/>
        </p:nvSpPr>
        <p:spPr>
          <a:xfrm>
            <a:off x="925800" y="3871600"/>
            <a:ext cx="22251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458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90%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50900" y="1571600"/>
            <a:ext cx="80000" cy="32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6309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GRADUATION RATE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509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5509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+2%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630900" y="3871600"/>
            <a:ext cx="22251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35509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94%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156000" y="1571600"/>
            <a:ext cx="80000" cy="32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3360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RESEARCH FUNDING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560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$680M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560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+22%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336000" y="3871600"/>
            <a:ext cx="22251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2560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85%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861100" y="1571600"/>
            <a:ext cx="80000" cy="32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90411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DONOR GIVING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9611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$185M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9611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+15%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041100" y="3871600"/>
            <a:ext cx="2225100" cy="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9611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78%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R1 research classification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Strong endowment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Growing global reputation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Aging campus facilities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Adjunct faculty reliance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Student debt concerns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91C1C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Online degree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Corporate partnerships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International campuses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8F1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4A574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574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Declining demographics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574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State funding cuts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574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Credential competition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185800" y="1451600"/>
            <a:ext cx="5120200" cy="22596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285800" y="21814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05800" y="26814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8" name="Rectangle 7"/>
          <p:cNvSpPr/>
          <p:nvPr/>
        </p:nvSpPr>
        <p:spPr>
          <a:xfrm>
            <a:off x="6386000" y="1451600"/>
            <a:ext cx="5120200" cy="22596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86000" y="21814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06000" y="26814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185800" y="3791200"/>
            <a:ext cx="5120200" cy="22596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285800" y="45210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05800" y="50210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386000" y="3791200"/>
            <a:ext cx="5120200" cy="22596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86000" y="45210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06000" y="50210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5800" y="3551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881337"/>
                </a:solidFill>
                <a:latin typeface="Inter"/>
              </a:rPr>
              <a:t>EFFORT</a:t>
            </a:r>
          </a:p>
        </p:txBody>
      </p:sp>
      <p:cxnSp>
        <p:nvCxnSpPr>
          <p:cNvPr id="18" name="Connector 17"/>
          <p:cNvCxnSpPr/>
          <p:nvPr/>
        </p:nvCxnSpPr>
        <p:spPr>
          <a:xfrm flipV="1">
            <a:off x="1085800" y="1451600"/>
            <a:ext cx="0" cy="459920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185800" y="6110800"/>
            <a:ext cx="103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881337"/>
                </a:solidFill>
                <a:latin typeface="Inter"/>
              </a:rPr>
              <a:t>IMPACT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1185800" y="6090800"/>
            <a:ext cx="103204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596000" y="1791200"/>
            <a:ext cx="3000000" cy="3000000"/>
          </a:xfrm>
          <a:prstGeom prst="ellipse">
            <a:avLst/>
          </a:prstGeom>
          <a:solidFill>
            <a:srgbClr val="D4A574">
              <a:alpha val="4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396000" y="2794200"/>
            <a:ext cx="1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INNOVATION</a:t>
            </a:r>
          </a:p>
        </p:txBody>
      </p:sp>
      <p:sp>
        <p:nvSpPr>
          <p:cNvPr id="7" name="Oval 6"/>
          <p:cNvSpPr/>
          <p:nvPr/>
        </p:nvSpPr>
        <p:spPr>
          <a:xfrm>
            <a:off x="3831000" y="2781200"/>
            <a:ext cx="3000000" cy="3000000"/>
          </a:xfrm>
          <a:prstGeom prst="ellipse">
            <a:avLst/>
          </a:prstGeom>
          <a:solidFill>
            <a:srgbClr val="B91C1C">
              <a:alpha val="4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172000" y="4378200"/>
            <a:ext cx="1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EXPERIENCE</a:t>
            </a:r>
          </a:p>
        </p:txBody>
      </p:sp>
      <p:sp>
        <p:nvSpPr>
          <p:cNvPr id="9" name="Oval 8"/>
          <p:cNvSpPr/>
          <p:nvPr/>
        </p:nvSpPr>
        <p:spPr>
          <a:xfrm>
            <a:off x="5361000" y="2781200"/>
            <a:ext cx="3000000" cy="3000000"/>
          </a:xfrm>
          <a:prstGeom prst="ellipse">
            <a:avLst/>
          </a:prstGeom>
          <a:solidFill>
            <a:srgbClr val="059669">
              <a:alpha val="4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620000" y="4378200"/>
            <a:ext cx="1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TRUST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96000" y="3586200"/>
            <a:ext cx="2400000" cy="4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946000" y="3606200"/>
            <a:ext cx="23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OUR COMPETITIVE ADVANTAGE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How we plan and execute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571600"/>
            <a:ext cx="2100080" cy="46292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4580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6" name="Rectangle 5"/>
          <p:cNvSpPr/>
          <p:nvPr/>
        </p:nvSpPr>
        <p:spPr>
          <a:xfrm>
            <a:off x="74580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ABABA"/>
                </a:solidFill>
                <a:latin typeface="Inter"/>
              </a:rPr>
              <a:t>Research &amp; analysis</a:t>
            </a:r>
          </a:p>
        </p:txBody>
      </p:sp>
      <p:sp>
        <p:nvSpPr>
          <p:cNvPr id="9" name="Rectangle 8"/>
          <p:cNvSpPr/>
          <p:nvPr/>
        </p:nvSpPr>
        <p:spPr>
          <a:xfrm>
            <a:off x="2865880" y="1571600"/>
            <a:ext cx="2100080" cy="46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2588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2588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92588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2588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DFD2"/>
                </a:solidFill>
                <a:latin typeface="Inter"/>
              </a:rPr>
              <a:t>Planning &amp; design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045960" y="1571600"/>
            <a:ext cx="2100080" cy="46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10596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0596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10596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0596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Build &amp; iterate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26040" y="1571600"/>
            <a:ext cx="2100080" cy="46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604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28604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28604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8604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7C3F9"/>
                </a:solidFill>
                <a:latin typeface="Inter"/>
              </a:rPr>
              <a:t>Launch &amp; integrate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406120" y="1571600"/>
            <a:ext cx="2100080" cy="46292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46612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46612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46612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46612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3D6B4"/>
                </a:solidFill>
                <a:latin typeface="Inter"/>
              </a:rPr>
              <a:t>Measure &amp; improve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571600"/>
            <a:ext cx="2100080" cy="46292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4580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Q1 2026</a:t>
            </a:r>
          </a:p>
        </p:txBody>
      </p:sp>
      <p:sp>
        <p:nvSpPr>
          <p:cNvPr id="6" name="Rectangle 5"/>
          <p:cNvSpPr/>
          <p:nvPr/>
        </p:nvSpPr>
        <p:spPr>
          <a:xfrm>
            <a:off x="74580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ABABA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865880" y="1571600"/>
            <a:ext cx="2100080" cy="46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2588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Q2 2026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2588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92588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2588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DFD2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045960" y="1571600"/>
            <a:ext cx="2100080" cy="46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10596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Q3 2026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0596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10596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0596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26040" y="1571600"/>
            <a:ext cx="2100080" cy="46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604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Q4 2026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28604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28604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8604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7C3F9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406120" y="1571600"/>
            <a:ext cx="2100080" cy="46292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46612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Q1 2027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46612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46612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46612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3D6B4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CONVERSION FUNNEL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471600"/>
            <a:ext cx="10820400" cy="94584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65800" y="150160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85800" y="1491600"/>
            <a:ext cx="7220400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306200" y="150160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EABABA"/>
                </a:solidFill>
                <a:latin typeface="Inter"/>
              </a:rPr>
              <a:t>Total market reach</a:t>
            </a:r>
          </a:p>
        </p:txBody>
      </p:sp>
      <p:sp>
        <p:nvSpPr>
          <p:cNvPr id="8" name="Rectangle 7"/>
          <p:cNvSpPr/>
          <p:nvPr/>
        </p:nvSpPr>
        <p:spPr>
          <a:xfrm>
            <a:off x="1429702" y="2437440"/>
            <a:ext cx="9332595" cy="945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509702" y="246744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29702" y="2457440"/>
            <a:ext cx="5732595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62297" y="246744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B4DFD2"/>
                </a:solidFill>
                <a:latin typeface="Inter"/>
              </a:rPr>
              <a:t>Engaged prospects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173605" y="3403280"/>
            <a:ext cx="7844790" cy="94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2253605" y="343328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73605" y="3423280"/>
            <a:ext cx="4244790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18395" y="343328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BDD0F9"/>
                </a:solidFill>
                <a:latin typeface="Inter"/>
              </a:rPr>
              <a:t>Qualified leads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917508" y="4369120"/>
            <a:ext cx="6356984" cy="945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997508" y="439912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717508" y="4389120"/>
            <a:ext cx="2756984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74492" y="439912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D7C3F9"/>
                </a:solidFill>
                <a:latin typeface="Inter"/>
              </a:rPr>
              <a:t>Sales pipeline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661410" y="5334960"/>
            <a:ext cx="4869179" cy="94584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3741410" y="536496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61410" y="5354960"/>
            <a:ext cx="1269179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30589" y="536496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F3D6B4"/>
                </a:solidFill>
                <a:latin typeface="Inter"/>
              </a:rPr>
              <a:t>Converted customers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4743450" y="1371600"/>
            <a:ext cx="2705100" cy="90584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803450" y="139160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Rectangle 6"/>
          <p:cNvSpPr/>
          <p:nvPr/>
        </p:nvSpPr>
        <p:spPr>
          <a:xfrm>
            <a:off x="5243450" y="159806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343450" y="1391600"/>
            <a:ext cx="20051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43450" y="1824520"/>
            <a:ext cx="2005100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ABABA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10" name="Rectangle 9"/>
          <p:cNvSpPr/>
          <p:nvPr/>
        </p:nvSpPr>
        <p:spPr>
          <a:xfrm>
            <a:off x="3729038" y="2327440"/>
            <a:ext cx="4733925" cy="905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789038" y="234744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229038" y="255390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329038" y="2347440"/>
            <a:ext cx="4033925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29038" y="2780360"/>
            <a:ext cx="4033925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DFD2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714625" y="3283280"/>
            <a:ext cx="6762750" cy="90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2774625" y="330328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214625" y="350974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314625" y="3303280"/>
            <a:ext cx="606275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14625" y="3736200"/>
            <a:ext cx="6062750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Measurable annual targets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700213" y="4239120"/>
            <a:ext cx="8791575" cy="905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760213" y="425912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200213" y="446558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2300213" y="4259120"/>
            <a:ext cx="8091575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300213" y="4692040"/>
            <a:ext cx="8091575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7C3F9"/>
                </a:solidFill>
                <a:latin typeface="Inter"/>
              </a:rPr>
              <a:t>Quarterly action plans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5194960"/>
            <a:ext cx="10820400" cy="90584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45800" y="521496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185800" y="542142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1285800" y="5214960"/>
            <a:ext cx="1012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85800" y="5647880"/>
            <a:ext cx="10120400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3D6B4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Pentagon 10"/>
          <p:cNvSpPr/>
          <p:nvPr/>
        </p:nvSpPr>
        <p:spPr>
          <a:xfrm>
            <a:off x="5596000" y="3336200"/>
            <a:ext cx="1000000" cy="1000000"/>
          </a:xfrm>
          <a:prstGeom prst="homePlat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746000" y="1786200"/>
            <a:ext cx="700000" cy="5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786000" y="18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76000" y="20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Real-time data insights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04845" y="2686200"/>
            <a:ext cx="700000" cy="5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344845" y="27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34845" y="29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304845" y="4486199"/>
            <a:ext cx="700000" cy="5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344845" y="4536199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34845" y="4726199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Seamless API connectivity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746000" y="5386200"/>
            <a:ext cx="700000" cy="5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786000" y="54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776000" y="56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Workflow optimization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87155" y="4486200"/>
            <a:ext cx="700000" cy="5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227155" y="45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217155" y="47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24/7 expert assistance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187155" y="2686200"/>
            <a:ext cx="700000" cy="5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227155" y="27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217155" y="29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Global infrastructure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ENROLLMENT BY COLLEGE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INSTITUTIONAL GROWTH INDICATORS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5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ectangle 8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46000" y="1471600"/>
            <a:ext cx="50800" cy="5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9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9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9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38350" y="2271600"/>
            <a:ext cx="1600000" cy="1600000"/>
          </a:xfrm>
          <a:prstGeom prst="ellipse">
            <a:avLst/>
          </a:prstGeom>
          <a:solidFill>
            <a:srgbClr val="EDC6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238350" y="2271600"/>
            <a:ext cx="1600000" cy="16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5583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705800" y="1471600"/>
            <a:ext cx="70000" cy="44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5583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58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REVENUE TARGET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58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$8.2M / $10M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35800" y="4641600"/>
            <a:ext cx="2405100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3943450" y="2271600"/>
            <a:ext cx="1600000" cy="1600000"/>
          </a:xfrm>
          <a:prstGeom prst="ellipse">
            <a:avLst/>
          </a:prstGeom>
          <a:solidFill>
            <a:srgbClr val="C0E4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3943450" y="2271600"/>
            <a:ext cx="1600000" cy="16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2634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10900" y="1471600"/>
            <a:ext cx="70000" cy="44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2634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509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59669"/>
                </a:solidFill>
                <a:latin typeface="Inter"/>
              </a:rPr>
              <a:t>CUSTOMER SATISFACTION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509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540900" y="4641600"/>
            <a:ext cx="2405100" cy="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6648550" y="2271600"/>
            <a:ext cx="1600000" cy="1600000"/>
          </a:xfrm>
          <a:prstGeom prst="ellipse">
            <a:avLst/>
          </a:prstGeom>
          <a:solidFill>
            <a:srgbClr val="C8D8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648550" y="2271600"/>
            <a:ext cx="1600000" cy="16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9685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116000" y="1471600"/>
            <a:ext cx="70000" cy="44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685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84%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1560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2563EB"/>
                </a:solidFill>
                <a:latin typeface="Inter"/>
              </a:rPr>
              <a:t>SPRINT VELOCITY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560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42 / 50 pts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46000" y="4641600"/>
            <a:ext cx="2405100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9353650" y="2271600"/>
            <a:ext cx="1600000" cy="1600000"/>
          </a:xfrm>
          <a:prstGeom prst="ellipse">
            <a:avLst/>
          </a:prstGeom>
          <a:solidFill>
            <a:srgbClr val="DECD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9353650" y="2271600"/>
            <a:ext cx="1600000" cy="16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6736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821100" y="1471600"/>
            <a:ext cx="70000" cy="44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96736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99%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8611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C3AED"/>
                </a:solidFill>
                <a:latin typeface="Inter"/>
              </a:rPr>
              <a:t>UPTIME SLA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8611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99.95%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951100" y="4641600"/>
            <a:ext cx="2405100" cy="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Notched Right Arrow 3"/>
          <p:cNvSpPr/>
          <p:nvPr/>
        </p:nvSpPr>
        <p:spPr>
          <a:xfrm>
            <a:off x="685800" y="1571600"/>
            <a:ext cx="1761733" cy="4629200"/>
          </a:xfrm>
          <a:prstGeom prst="notchedRightArrow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45800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Jan 2026</a:t>
            </a:r>
          </a:p>
        </p:txBody>
      </p:sp>
      <p:sp>
        <p:nvSpPr>
          <p:cNvPr id="6" name="Rectangle 5"/>
          <p:cNvSpPr/>
          <p:nvPr/>
        </p:nvSpPr>
        <p:spPr>
          <a:xfrm>
            <a:off x="745800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EABABA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9" name="Notched Right Arrow 8"/>
          <p:cNvSpPr/>
          <p:nvPr/>
        </p:nvSpPr>
        <p:spPr>
          <a:xfrm>
            <a:off x="2497533" y="1571600"/>
            <a:ext cx="1761733" cy="4629200"/>
          </a:xfrm>
          <a:prstGeom prst="notchedRightArrow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557533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Mar 2026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557533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557533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57533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4DFD2"/>
                </a:solidFill>
                <a:latin typeface="Inter"/>
              </a:rPr>
              <a:t>Core features complete</a:t>
            </a:r>
          </a:p>
        </p:txBody>
      </p:sp>
      <p:sp>
        <p:nvSpPr>
          <p:cNvPr id="14" name="Notched Right Arrow 13"/>
          <p:cNvSpPr/>
          <p:nvPr/>
        </p:nvSpPr>
        <p:spPr>
          <a:xfrm>
            <a:off x="4309266" y="1571600"/>
            <a:ext cx="1761733" cy="4629200"/>
          </a:xfrm>
          <a:prstGeom prst="notchedRightArrow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369266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May 2026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69266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369266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69266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DD0F9"/>
                </a:solidFill>
                <a:latin typeface="Inter"/>
              </a:rPr>
              <a:t>User acceptance testing</a:t>
            </a:r>
          </a:p>
        </p:txBody>
      </p:sp>
      <p:sp>
        <p:nvSpPr>
          <p:cNvPr id="19" name="Notched Right Arrow 18"/>
          <p:cNvSpPr/>
          <p:nvPr/>
        </p:nvSpPr>
        <p:spPr>
          <a:xfrm>
            <a:off x="6120999" y="1571600"/>
            <a:ext cx="1761733" cy="4629200"/>
          </a:xfrm>
          <a:prstGeom prst="notchedRightArrow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180999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Jul 2026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180999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180999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80999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D7C3F9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4" name="Notched Right Arrow 23"/>
          <p:cNvSpPr/>
          <p:nvPr/>
        </p:nvSpPr>
        <p:spPr>
          <a:xfrm>
            <a:off x="7932732" y="1571600"/>
            <a:ext cx="1761733" cy="4629200"/>
          </a:xfrm>
          <a:prstGeom prst="notchedRightArrow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992732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Sep 2026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992732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992732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992732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3D6B4"/>
                </a:solidFill>
                <a:latin typeface="Inter"/>
              </a:rPr>
              <a:t>Performance optimization</a:t>
            </a:r>
          </a:p>
        </p:txBody>
      </p:sp>
      <p:sp>
        <p:nvSpPr>
          <p:cNvPr id="29" name="Notched Right Arrow 28"/>
          <p:cNvSpPr/>
          <p:nvPr/>
        </p:nvSpPr>
        <p:spPr>
          <a:xfrm>
            <a:off x="9744465" y="1571600"/>
            <a:ext cx="1761733" cy="4629200"/>
          </a:xfrm>
          <a:prstGeom prst="notchedRightArrow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9804465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Nov 2026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804465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804465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804465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4DEE7"/>
                </a:solidFill>
                <a:latin typeface="Inter"/>
              </a:rPr>
              <a:t>Post-launch assessment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471600"/>
            <a:ext cx="80000" cy="47292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1471600"/>
            <a:ext cx="3553466" cy="5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05800" y="1551600"/>
            <a:ext cx="3313466" cy="3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7" name="Rectangle 6"/>
          <p:cNvSpPr/>
          <p:nvPr/>
        </p:nvSpPr>
        <p:spPr>
          <a:xfrm>
            <a:off x="805800" y="1991600"/>
            <a:ext cx="3313466" cy="60000"/>
          </a:xfrm>
          <a:prstGeom prst="rect">
            <a:avLst/>
          </a:prstGeom>
          <a:solidFill>
            <a:srgbClr val="9D17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805800" y="2151600"/>
            <a:ext cx="3313466" cy="350000"/>
          </a:xfrm>
          <a:prstGeom prst="rect">
            <a:avLst/>
          </a:prstGeom>
          <a:solidFill>
            <a:srgbClr val="F9E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805800" y="2151600"/>
            <a:ext cx="50000" cy="3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05800" y="21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DEFINE REQUIREMENTS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5800" y="2601600"/>
            <a:ext cx="3313466" cy="350000"/>
          </a:xfrm>
          <a:prstGeom prst="rect">
            <a:avLst/>
          </a:prstGeom>
          <a:solidFill>
            <a:srgbClr val="F9E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805800" y="2601600"/>
            <a:ext cx="50000" cy="3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905800" y="264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DESIGN WIREFRAMES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05800" y="3051600"/>
            <a:ext cx="3313466" cy="350000"/>
          </a:xfrm>
          <a:prstGeom prst="rect">
            <a:avLst/>
          </a:prstGeom>
          <a:solidFill>
            <a:srgbClr val="F9E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05800" y="3051600"/>
            <a:ext cx="50000" cy="3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905800" y="30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SET UP CI/CD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319266" y="1471600"/>
            <a:ext cx="80000" cy="47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4319266" y="1471600"/>
            <a:ext cx="3553466" cy="5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439266" y="1551600"/>
            <a:ext cx="3313466" cy="3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439266" y="1991600"/>
            <a:ext cx="3313466" cy="60000"/>
          </a:xfrm>
          <a:prstGeom prst="rect">
            <a:avLst/>
          </a:prstGeom>
          <a:solidFill>
            <a:srgbClr val="047F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4439266" y="2151600"/>
            <a:ext cx="3313466" cy="350000"/>
          </a:xfrm>
          <a:prstGeom prst="rect">
            <a:avLst/>
          </a:prstGeom>
          <a:solidFill>
            <a:srgbClr val="EBF6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439266" y="2151600"/>
            <a:ext cx="50000" cy="3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539266" y="21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API DEVELOPMENT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439266" y="2601600"/>
            <a:ext cx="3313466" cy="350000"/>
          </a:xfrm>
          <a:prstGeom prst="rect">
            <a:avLst/>
          </a:prstGeom>
          <a:solidFill>
            <a:srgbClr val="EBF6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4439266" y="2601600"/>
            <a:ext cx="50000" cy="3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539266" y="264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FRONTEND BUILD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952732" y="1471600"/>
            <a:ext cx="80000" cy="47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7952732" y="1471600"/>
            <a:ext cx="3553466" cy="5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072732" y="1551600"/>
            <a:ext cx="3313466" cy="3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072732" y="1991600"/>
            <a:ext cx="3313466" cy="60000"/>
          </a:xfrm>
          <a:prstGeom prst="rect">
            <a:avLst/>
          </a:prstGeom>
          <a:solidFill>
            <a:srgbClr val="1F54C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072732" y="2151600"/>
            <a:ext cx="3313466" cy="35000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72732" y="2151600"/>
            <a:ext cx="50000" cy="3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72732" y="21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PROJECT CHARTER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072732" y="2601600"/>
            <a:ext cx="3313466" cy="35000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8072732" y="2601600"/>
            <a:ext cx="50000" cy="3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172732" y="264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TEAM ONBOARDING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072732" y="3051600"/>
            <a:ext cx="3313466" cy="35000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8072732" y="3051600"/>
            <a:ext cx="50000" cy="3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72732" y="30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ARCHITECTURE REVIEW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05800" y="1591600"/>
            <a:ext cx="3233466" cy="1426666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479266" y="1591600"/>
            <a:ext cx="3233466" cy="1426666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7752732" y="1591600"/>
            <a:ext cx="3233466" cy="1426666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205800" y="3058266"/>
            <a:ext cx="3233466" cy="1426666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4479266" y="3058266"/>
            <a:ext cx="3233466" cy="1426666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7752732" y="3058266"/>
            <a:ext cx="3233466" cy="1426666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05800" y="4524932"/>
            <a:ext cx="3233466" cy="1426666"/>
          </a:xfrm>
          <a:prstGeom prst="rect">
            <a:avLst/>
          </a:prstGeom>
          <a:solidFill>
            <a:srgbClr val="D1FA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479266" y="4524932"/>
            <a:ext cx="3233466" cy="1426666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7752732" y="4524932"/>
            <a:ext cx="3233466" cy="1426666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205800" y="2668266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79266" y="2668266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52732" y="2668266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CRITICAL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05800" y="4134932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79266" y="4134932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52732" y="4134932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05800" y="5601598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MINIMAL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479266" y="5601598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752732" y="5601598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23" name="Oval 22"/>
          <p:cNvSpPr/>
          <p:nvPr/>
        </p:nvSpPr>
        <p:spPr>
          <a:xfrm>
            <a:off x="9169465" y="1860488"/>
            <a:ext cx="400000" cy="400000"/>
          </a:xfrm>
          <a:prstGeom prst="ellipse">
            <a:avLst/>
          </a:prstGeom>
          <a:solidFill>
            <a:srgbClr val="991B1B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782732" y="1940488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Data Breach</a:t>
            </a:r>
          </a:p>
        </p:txBody>
      </p:sp>
      <p:sp>
        <p:nvSpPr>
          <p:cNvPr id="25" name="Oval 24"/>
          <p:cNvSpPr/>
          <p:nvPr/>
        </p:nvSpPr>
        <p:spPr>
          <a:xfrm>
            <a:off x="9169465" y="3327154"/>
            <a:ext cx="400000" cy="400000"/>
          </a:xfrm>
          <a:prstGeom prst="ellipse">
            <a:avLst/>
          </a:prstGeom>
          <a:solidFill>
            <a:srgbClr val="EF4444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782732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Supply Chain</a:t>
            </a:r>
          </a:p>
        </p:txBody>
      </p:sp>
      <p:sp>
        <p:nvSpPr>
          <p:cNvPr id="27" name="Oval 26"/>
          <p:cNvSpPr/>
          <p:nvPr/>
        </p:nvSpPr>
        <p:spPr>
          <a:xfrm>
            <a:off x="5895999" y="3327154"/>
            <a:ext cx="400000" cy="400000"/>
          </a:xfrm>
          <a:prstGeom prst="ellipse">
            <a:avLst/>
          </a:prstGeom>
          <a:solidFill>
            <a:srgbClr val="F59E0B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509266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Compliance</a:t>
            </a:r>
          </a:p>
        </p:txBody>
      </p:sp>
      <p:sp>
        <p:nvSpPr>
          <p:cNvPr id="29" name="Oval 28"/>
          <p:cNvSpPr/>
          <p:nvPr/>
        </p:nvSpPr>
        <p:spPr>
          <a:xfrm>
            <a:off x="9169465" y="3327154"/>
            <a:ext cx="400000" cy="400000"/>
          </a:xfrm>
          <a:prstGeom prst="ellipse">
            <a:avLst/>
          </a:prstGeom>
          <a:solidFill>
            <a:srgbClr val="F59E0B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782732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Talent</a:t>
            </a:r>
          </a:p>
        </p:txBody>
      </p:sp>
      <p:sp>
        <p:nvSpPr>
          <p:cNvPr id="31" name="Oval 30"/>
          <p:cNvSpPr/>
          <p:nvPr/>
        </p:nvSpPr>
        <p:spPr>
          <a:xfrm>
            <a:off x="9169465" y="3327154"/>
            <a:ext cx="400000" cy="400000"/>
          </a:xfrm>
          <a:prstGeom prst="ellipse">
            <a:avLst/>
          </a:prstGeom>
          <a:solidFill>
            <a:srgbClr val="EF4444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782732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Market Shift</a:t>
            </a:r>
          </a:p>
        </p:txBody>
      </p:sp>
      <p:sp>
        <p:nvSpPr>
          <p:cNvPr id="33" name="Oval 32"/>
          <p:cNvSpPr/>
          <p:nvPr/>
        </p:nvSpPr>
        <p:spPr>
          <a:xfrm>
            <a:off x="2622533" y="4793820"/>
            <a:ext cx="400000" cy="400000"/>
          </a:xfrm>
          <a:prstGeom prst="ellipse">
            <a:avLst/>
          </a:prstGeom>
          <a:solidFill>
            <a:srgbClr val="10B981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235800" y="4873820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Technology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185800" y="1471600"/>
            <a:ext cx="98204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5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50800" cy="45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Teaching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Innovative pedagogy that prepares students for careers that don't yet exist.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1471600"/>
            <a:ext cx="50800" cy="42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Research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Pushing the boundaries of human knowledge across every discipline.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1471600"/>
            <a:ext cx="50800" cy="42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Service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Engaging with communities to apply academic insights to real-world challenges.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85800" y="14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4A574"/>
                </a:solidFill>
                <a:latin typeface="Inter"/>
              </a:rPr>
              <a:t>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85800" y="2029000"/>
            <a:ext cx="9820400" cy="2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FFFFFF"/>
                </a:solidFill>
                <a:latin typeface="Inter"/>
              </a:rPr>
              <a:t>EDUCATION IS NOT MERELY THE TRANSMISSION OF KNOWLEDGE — IT IS THE CULTIVATION OF MINDS CAPABLE OF REIMAGINING THE WORLD AND HAVING THE COURAGE TO BUILD IT.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4596000" y="4629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185800" y="4929000"/>
            <a:ext cx="9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D4A574"/>
                </a:solidFill>
                <a:latin typeface="Inter"/>
              </a:rPr>
              <a:t>Dr. Margaret Liu, President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85800" y="5279000"/>
            <a:ext cx="9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3899B"/>
                </a:solidFill>
                <a:latin typeface="Inter"/>
              </a:rPr>
              <a:t>Inaugural Address, 2024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50800" cy="9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21600"/>
            <a:ext cx="50800" cy="9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21600"/>
            <a:ext cx="50800" cy="9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881337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1D1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51600"/>
            <a:ext cx="3526800" cy="2186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6" name="Picture 5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200" y="1679600"/>
            <a:ext cx="384000" cy="384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5800" y="2261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5800" y="2671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9" name="Rectangle 8"/>
          <p:cNvSpPr/>
          <p:nvPr/>
        </p:nvSpPr>
        <p:spPr>
          <a:xfrm>
            <a:off x="4332600" y="1451600"/>
            <a:ext cx="3526800" cy="2186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000" y="1679600"/>
            <a:ext cx="384000" cy="384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392600" y="2261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12600" y="2671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79400" y="1451600"/>
            <a:ext cx="3526800" cy="218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0800" y="1679600"/>
            <a:ext cx="384000" cy="384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039400" y="2261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GLOBAL REACH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59400" y="2671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757600"/>
            <a:ext cx="3526800" cy="218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8" name="Picture 17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7200" y="3985600"/>
            <a:ext cx="384000" cy="384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45800" y="4567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PERFORMANCE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65800" y="4977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Sub-50ms response times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32600" y="3757600"/>
            <a:ext cx="3526800" cy="2186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4000" y="3985600"/>
            <a:ext cx="384000" cy="384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392600" y="4567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TEAM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2600" y="4977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979400" y="3757600"/>
            <a:ext cx="3526800" cy="2186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0800" y="3985600"/>
            <a:ext cx="384000" cy="384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8039400" y="4567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AWARDS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059400" y="4977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485800" y="13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485800" y="1371600"/>
            <a:ext cx="50800" cy="8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91C1C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485800" y="242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485800" y="2421600"/>
            <a:ext cx="50800" cy="8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485800" y="34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485800" y="3471600"/>
            <a:ext cx="50800" cy="8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485800" y="452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485800" y="4521600"/>
            <a:ext cx="50800" cy="8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705600" cy="6858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680600" y="0"/>
            <a:ext cx="50000" cy="6858000"/>
          </a:xfrm>
          <a:prstGeom prst="rect">
            <a:avLst/>
          </a:prstGeom>
          <a:solidFill>
            <a:srgbClr val="A984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85800" y="2229000"/>
            <a:ext cx="51340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INVEST IN THE
FUTURE OF EDUCATION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885800" y="4029000"/>
            <a:ext cx="2000000" cy="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4229000"/>
            <a:ext cx="5134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EDDBC7"/>
                </a:solidFill>
                <a:latin typeface="Inter"/>
              </a:rPr>
              <a:t>Join us as we build a university that transforms students, advances knowledge, and serves society.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05600" y="2329000"/>
            <a:ext cx="4500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574"/>
                </a:solidFill>
                <a:latin typeface="Inter"/>
              </a:rPr>
              <a:t>GET IN TOUCH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005600" y="2629000"/>
            <a:ext cx="1200000" cy="0"/>
          </a:xfrm>
          <a:prstGeom prst="line">
            <a:avLst/>
          </a:prstGeom>
          <a:ln w="254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05600" y="2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3899B"/>
                </a:solidFill>
                <a:latin typeface="Inter"/>
              </a:rPr>
              <a:t>EMAIL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600" y="3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05600" y="33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3899B"/>
                </a:solidFill>
                <a:latin typeface="Inter"/>
              </a:rPr>
              <a:t>PHONE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05600" y="35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05600" y="3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3899B"/>
                </a:solidFill>
                <a:latin typeface="Inter"/>
              </a:rPr>
              <a:t>WEB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05600" y="4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602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Horizon University is dedicated to transforming lives through accessible, world-class education and groundbreaking research.
With 45,000 students across 12 colleges, we prepare leaders for a complex global landscape.</a:t>
            </a:r>
          </a:p>
        </p:txBody>
      </p:sp>
      <p:sp>
        <p:nvSpPr>
          <p:cNvPr id="9" name="Rectangle 8"/>
          <p:cNvSpPr/>
          <p:nvPr/>
        </p:nvSpPr>
        <p:spPr>
          <a:xfrm>
            <a:off x="6246000" y="14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46000" y="1471600"/>
            <a:ext cx="50800" cy="20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1892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976100" y="14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976100" y="1471600"/>
            <a:ext cx="50800" cy="20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45,000+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Students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46000" y="36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46000" y="3671600"/>
            <a:ext cx="50800" cy="20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2,800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Faculty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976100" y="36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8976100" y="3671600"/>
            <a:ext cx="50800" cy="20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$4.2B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Endowment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1929000"/>
            <a:ext cx="108204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sp>
        <p:nvSpPr>
          <p:cNvPr id="4" name="Rectangle 3"/>
          <p:cNvSpPr/>
          <p:nvPr/>
        </p:nvSpPr>
        <p:spPr>
          <a:xfrm>
            <a:off x="4596000" y="3729000"/>
            <a:ext cx="3000000" cy="8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685800" y="4029000"/>
            <a:ext cx="8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994A5"/>
                </a:solidFill>
                <a:latin typeface="Inter"/>
              </a:rPr>
              <a:t>We appreciate your partnership.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✉ Email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contact@company.com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409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☎ Phone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409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+1 (555) 123-4567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960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⌂ Website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960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www.company.com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511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⚑ Location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9511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New York, NY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63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1657D"/>
                </a:solidFill>
                <a:latin typeface="Inter"/>
              </a:rPr>
              <a:t>HORIZON UNIVERSITY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Academic Freedom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protect the pursuit of knowledge and open intellectual inquiry.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Inclusion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celebrate diversity and ensure every student can thrive and belong.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Impact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apply research and teaching to solve the world's pressing challenges.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Stewardship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responsibly manage resources for future generations of scholars.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Dr. Margaret Liu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President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provost at a top-20 research university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409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Dr. James Whitfield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Provost &amp; VP, Academics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interdisciplinary curricula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960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Catherine Okonkwo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VP Student Affairs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National leader in student success initiatives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511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Richard Gomez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CFO &amp; VP Finance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 years in higher education finance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2136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45,000+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Total Enrollment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71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71600"/>
            <a:ext cx="50800" cy="2136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2,800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Faculty Members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71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71600"/>
            <a:ext cx="50800" cy="213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Graduation Rate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807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3807600"/>
            <a:ext cx="50800" cy="213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$4.2B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Endowment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59266" y="3807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9266" y="3807600"/>
            <a:ext cx="50800" cy="2136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R1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Research Classification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032732" y="3807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32732" y="3807600"/>
            <a:ext cx="50800" cy="2136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Top 30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National Ranking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Enrollment grew 8% with record-breaking diversity — 42% students of color and 15% international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Graduation rate improved to 94%, driven by our student success coaching program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Research funding increased 22% to $680M, with 3 new interdisciplinary research centers launched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Endowment returned 14.2%, growing to $4.2B and supporting 35% of financial aid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Launched 12 new degree programs including AI Ethics and Climate Science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574"/>
                </a:solidFill>
                <a:latin typeface="Inter"/>
              </a:rPr>
              <a:t>45K+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FA0AF"/>
                </a:solidFill>
                <a:latin typeface="Inter"/>
              </a:rPr>
              <a:t>Students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AB597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574"/>
                </a:solidFill>
                <a:latin typeface="Inter"/>
              </a:rPr>
              <a:t>94%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FA0AF"/>
                </a:solidFill>
                <a:latin typeface="Inter"/>
              </a:rPr>
              <a:t>Grad Rate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AB597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574"/>
                </a:solidFill>
                <a:latin typeface="Inter"/>
              </a:rPr>
              <a:t>$680M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FA0AF"/>
                </a:solidFill>
                <a:latin typeface="Inter"/>
              </a:rPr>
              <a:t>Research $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